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media/image19.jpg" ContentType="image/gif"/>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58" r:id="rId5"/>
    <p:sldId id="259" r:id="rId6"/>
    <p:sldId id="260" r:id="rId7"/>
    <p:sldId id="262"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5A15"/>
    <a:srgbClr val="FF6600"/>
    <a:srgbClr val="370B00"/>
    <a:srgbClr val="F8A434"/>
    <a:srgbClr val="FF33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3466" autoAdjust="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hdphoto2.wdp>
</file>

<file path=ppt/media/hdphoto3.wdp>
</file>

<file path=ppt/media/hdphoto4.wdp>
</file>

<file path=ppt/media/image1.gif>
</file>

<file path=ppt/media/image10.gif>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jpg>
</file>

<file path=ppt/media/image2.jpeg>
</file>

<file path=ppt/media/image3.gif>
</file>

<file path=ppt/media/image4.gif>
</file>

<file path=ppt/media/image5.gif>
</file>

<file path=ppt/media/image6.gif>
</file>

<file path=ppt/media/image7.png>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gradFill>
          <a:gsLst>
            <a:gs pos="52237">
              <a:srgbClr val="370B00"/>
            </a:gs>
            <a:gs pos="89000">
              <a:schemeClr val="bg1"/>
            </a:gs>
          </a:gsLst>
          <a:lin ang="54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4333305"/>
      </p:ext>
    </p:extLst>
  </p:cSld>
  <p:clrMapOvr>
    <a:overrideClrMapping bg1="dk1" tx1="lt1" bg2="dk2" tx2="lt2" accent1="accent1" accent2="accent2" accent3="accent3" accent4="accent4" accent5="accent5" accent6="accent6" hlink="hlink" folHlink="folHlink"/>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8637596"/>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1524079"/>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1393426"/>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4000481"/>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Tree>
    <p:extLst>
      <p:ext uri="{BB962C8B-B14F-4D97-AF65-F5344CB8AC3E}">
        <p14:creationId xmlns:p14="http://schemas.microsoft.com/office/powerpoint/2010/main" val="556247999"/>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5151014"/>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845541881"/>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22872128"/>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50952835"/>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100000">
              <a:srgbClr val="370B00"/>
            </a:gs>
            <a:gs pos="22000">
              <a:schemeClr val="tx1"/>
            </a:gs>
          </a:gsLst>
          <a:lin ang="54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0178274"/>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Lst>
  <p:transition spd="slow">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gi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6.xml"/><Relationship Id="rId5" Type="http://schemas.openxmlformats.org/officeDocument/2006/relationships/image" Target="../media/image9.gif"/><Relationship Id="rId4" Type="http://schemas.openxmlformats.org/officeDocument/2006/relationships/image" Target="../media/image8.gif"/></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gif"/><Relationship Id="rId1" Type="http://schemas.openxmlformats.org/officeDocument/2006/relationships/slideLayout" Target="../slideLayouts/slideLayout6.xml"/><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6.xml"/><Relationship Id="rId4" Type="http://schemas.openxmlformats.org/officeDocument/2006/relationships/image" Target="../media/image15.jpg"/></Relationships>
</file>

<file path=ppt/slides/_rels/slide8.xml.rels><?xml version="1.0" encoding="UTF-8" standalone="yes"?>
<Relationships xmlns="http://schemas.openxmlformats.org/package/2006/relationships"><Relationship Id="rId3" Type="http://schemas.microsoft.com/office/2007/relationships/hdphoto" Target="../media/hdphoto2.wdp"/><Relationship Id="rId7" Type="http://schemas.microsoft.com/office/2007/relationships/hdphoto" Target="../media/hdphoto4.wdp"/><Relationship Id="rId2" Type="http://schemas.openxmlformats.org/officeDocument/2006/relationships/image" Target="../media/image16.png"/><Relationship Id="rId1" Type="http://schemas.openxmlformats.org/officeDocument/2006/relationships/slideLayout" Target="../slideLayouts/slideLayout6.xml"/><Relationship Id="rId6" Type="http://schemas.openxmlformats.org/officeDocument/2006/relationships/image" Target="../media/image18.png"/><Relationship Id="rId5" Type="http://schemas.microsoft.com/office/2007/relationships/hdphoto" Target="../media/hdphoto3.wdp"/><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64610F6-B4E4-48EA-A650-58CA8D536164}"/>
              </a:ext>
            </a:extLst>
          </p:cNvPr>
          <p:cNvSpPr/>
          <p:nvPr/>
        </p:nvSpPr>
        <p:spPr>
          <a:xfrm>
            <a:off x="0" y="14488"/>
            <a:ext cx="4243588" cy="6843512"/>
          </a:xfrm>
          <a:prstGeom prst="rect">
            <a:avLst/>
          </a:prstGeom>
          <a:gradFill>
            <a:gsLst>
              <a:gs pos="46000">
                <a:srgbClr val="370B00"/>
              </a:gs>
              <a:gs pos="100000">
                <a:schemeClr val="bg1"/>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00" b="1" dirty="0">
              <a:latin typeface="Cambria" panose="02040503050406030204" pitchFamily="18" charset="0"/>
              <a:ea typeface="Cambria" panose="02040503050406030204" pitchFamily="18" charset="0"/>
            </a:endParaRPr>
          </a:p>
          <a:p>
            <a:pPr algn="ctr"/>
            <a:endParaRPr lang="en-US" sz="4400" b="1" dirty="0">
              <a:latin typeface="Cambria" panose="02040503050406030204" pitchFamily="18" charset="0"/>
              <a:ea typeface="Cambria" panose="02040503050406030204" pitchFamily="18" charset="0"/>
            </a:endParaRPr>
          </a:p>
          <a:p>
            <a:pPr algn="ctr"/>
            <a:endParaRPr lang="en-US" sz="4400" b="1" dirty="0">
              <a:latin typeface="Cambria" panose="02040503050406030204" pitchFamily="18" charset="0"/>
              <a:ea typeface="Cambria" panose="02040503050406030204" pitchFamily="18" charset="0"/>
            </a:endParaRPr>
          </a:p>
          <a:p>
            <a:pPr algn="ctr"/>
            <a:r>
              <a:rPr lang="en-US" sz="4400" b="1" dirty="0">
                <a:latin typeface="Cambria" panose="02040503050406030204" pitchFamily="18" charset="0"/>
                <a:ea typeface="Cambria" panose="02040503050406030204" pitchFamily="18" charset="0"/>
              </a:rPr>
              <a:t>ATTENDANCE CHECKMARK</a:t>
            </a:r>
          </a:p>
          <a:p>
            <a:pPr algn="ctr"/>
            <a:endParaRPr lang="en-US" sz="4400" dirty="0">
              <a:latin typeface="Cambria" panose="02040503050406030204" pitchFamily="18" charset="0"/>
              <a:ea typeface="Cambria" panose="02040503050406030204" pitchFamily="18" charset="0"/>
            </a:endParaRPr>
          </a:p>
          <a:p>
            <a:pPr algn="ctr"/>
            <a:r>
              <a:rPr lang="en-US" sz="2800" dirty="0">
                <a:latin typeface="Bookman Old Style" panose="02050604050505020204" pitchFamily="18" charset="0"/>
                <a:ea typeface="Cambria" panose="02040503050406030204" pitchFamily="18" charset="0"/>
              </a:rPr>
              <a:t>Attendance Counts</a:t>
            </a:r>
          </a:p>
          <a:p>
            <a:pPr algn="ctr"/>
            <a:r>
              <a:rPr lang="en-US" sz="4000" dirty="0">
                <a:solidFill>
                  <a:srgbClr val="F35A15"/>
                </a:solidFill>
                <a:latin typeface="Algerian" panose="04020705040A02060702" pitchFamily="82" charset="0"/>
                <a:ea typeface="Cambria" panose="02040503050406030204" pitchFamily="18" charset="0"/>
              </a:rPr>
              <a:t>Be Here !!</a:t>
            </a:r>
          </a:p>
          <a:p>
            <a:pPr algn="ctr"/>
            <a:r>
              <a:rPr lang="en-US" sz="2800" dirty="0">
                <a:latin typeface="Bookman Old Style" panose="02050604050505020204" pitchFamily="18" charset="0"/>
                <a:ea typeface="Cambria" panose="02040503050406030204" pitchFamily="18" charset="0"/>
              </a:rPr>
              <a:t>Every Day, All Time</a:t>
            </a:r>
          </a:p>
        </p:txBody>
      </p:sp>
      <p:sp>
        <p:nvSpPr>
          <p:cNvPr id="5" name="Rectangle 4">
            <a:extLst>
              <a:ext uri="{FF2B5EF4-FFF2-40B4-BE49-F238E27FC236}">
                <a16:creationId xmlns:a16="http://schemas.microsoft.com/office/drawing/2014/main" id="{C8BBFA57-B420-424B-BE5D-5B4BF3757376}"/>
              </a:ext>
            </a:extLst>
          </p:cNvPr>
          <p:cNvSpPr/>
          <p:nvPr/>
        </p:nvSpPr>
        <p:spPr>
          <a:xfrm>
            <a:off x="261871" y="4372781"/>
            <a:ext cx="3666186" cy="99007"/>
          </a:xfrm>
          <a:prstGeom prst="rect">
            <a:avLst/>
          </a:prstGeom>
          <a:solidFill>
            <a:srgbClr val="FF33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3" name="Picture 2">
            <a:extLst>
              <a:ext uri="{FF2B5EF4-FFF2-40B4-BE49-F238E27FC236}">
                <a16:creationId xmlns:a16="http://schemas.microsoft.com/office/drawing/2014/main" id="{96AE1CEB-96D0-412E-88EE-1D045A6969E1}"/>
              </a:ext>
            </a:extLst>
          </p:cNvPr>
          <p:cNvPicPr>
            <a:picLocks noChangeAspect="1"/>
          </p:cNvPicPr>
          <p:nvPr/>
        </p:nvPicPr>
        <p:blipFill>
          <a:blip r:embed="rId2">
            <a:clrChange>
              <a:clrFrom>
                <a:srgbClr val="3C2E3D"/>
              </a:clrFrom>
              <a:clrTo>
                <a:srgbClr val="3C2E3D">
                  <a:alpha val="0"/>
                </a:srgbClr>
              </a:clrTo>
            </a:clrChange>
            <a:extLst>
              <a:ext uri="{28A0092B-C50C-407E-A947-70E740481C1C}">
                <a14:useLocalDpi xmlns:a14="http://schemas.microsoft.com/office/drawing/2010/main" val="0"/>
              </a:ext>
            </a:extLst>
          </a:blip>
          <a:stretch>
            <a:fillRect/>
          </a:stretch>
        </p:blipFill>
        <p:spPr>
          <a:xfrm>
            <a:off x="4243588" y="1000526"/>
            <a:ext cx="7948411" cy="5838155"/>
          </a:xfrm>
          <a:prstGeom prst="rect">
            <a:avLst/>
          </a:prstGeom>
          <a:ln>
            <a:noFill/>
          </a:ln>
          <a:effectLst>
            <a:innerShdw blurRad="63500" dist="50800" dir="16200000">
              <a:prstClr val="black">
                <a:alpha val="50000"/>
              </a:prstClr>
            </a:innerShdw>
          </a:effectLst>
        </p:spPr>
      </p:pic>
      <p:sp>
        <p:nvSpPr>
          <p:cNvPr id="6" name="Rectangle: Rounded Corners 5">
            <a:extLst>
              <a:ext uri="{FF2B5EF4-FFF2-40B4-BE49-F238E27FC236}">
                <a16:creationId xmlns:a16="http://schemas.microsoft.com/office/drawing/2014/main" id="{F9E48061-DEB4-48E4-8FA0-BF3AEFDAF534}"/>
              </a:ext>
            </a:extLst>
          </p:cNvPr>
          <p:cNvSpPr/>
          <p:nvPr/>
        </p:nvSpPr>
        <p:spPr>
          <a:xfrm>
            <a:off x="1127974" y="645552"/>
            <a:ext cx="2152919" cy="1790164"/>
          </a:xfrm>
          <a:prstGeom prst="roundRect">
            <a:avLst/>
          </a:prstGeom>
          <a:blipFill dpi="0" rotWithShape="1">
            <a:blip r:embed="rId3">
              <a:extLst>
                <a:ext uri="{28A0092B-C50C-407E-A947-70E740481C1C}">
                  <a14:useLocalDpi xmlns:a14="http://schemas.microsoft.com/office/drawing/2010/main" val="0"/>
                </a:ext>
              </a:extLst>
            </a:blip>
            <a:srcRect/>
            <a:stretch>
              <a:fillRect/>
            </a:stretch>
          </a:blip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Rectangle 1">
            <a:extLst>
              <a:ext uri="{FF2B5EF4-FFF2-40B4-BE49-F238E27FC236}">
                <a16:creationId xmlns:a16="http://schemas.microsoft.com/office/drawing/2014/main" id="{51C05BC9-00A9-4FD0-A0C3-870D67705DDD}"/>
              </a:ext>
            </a:extLst>
          </p:cNvPr>
          <p:cNvSpPr/>
          <p:nvPr/>
        </p:nvSpPr>
        <p:spPr>
          <a:xfrm>
            <a:off x="4243588" y="14488"/>
            <a:ext cx="7948411" cy="986038"/>
          </a:xfrm>
          <a:prstGeom prst="rect">
            <a:avLst/>
          </a:prstGeom>
          <a:gradFill>
            <a:gsLst>
              <a:gs pos="85841">
                <a:srgbClr val="370B00"/>
              </a:gs>
              <a:gs pos="100000">
                <a:srgbClr val="370B00"/>
              </a:gs>
              <a:gs pos="100000">
                <a:schemeClr val="bg1"/>
              </a:gs>
            </a:gsLst>
            <a:lin ang="5400000" scaled="1"/>
          </a:gradFill>
          <a:ln>
            <a:noFill/>
          </a:ln>
          <a:effectLst/>
          <a:scene3d>
            <a:camera prst="orthographicFront">
              <a:rot lat="0" lon="0" rev="0"/>
            </a:camera>
            <a:lightRig rig="contrasting" dir="t">
              <a:rot lat="0" lon="0" rev="7800000"/>
            </a:lightRig>
          </a:scene3d>
          <a:sp3d>
            <a:bevelT w="139700" h="139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400" b="1" dirty="0">
                <a:solidFill>
                  <a:srgbClr val="FF6600"/>
                </a:solidFill>
                <a:latin typeface="Algerian" panose="04020705040A02060702" pitchFamily="82" charset="0"/>
                <a:ea typeface="Cambria" panose="02040503050406030204" pitchFamily="18" charset="0"/>
              </a:rPr>
              <a:t>AMITY UNIVERSITY PATNA</a:t>
            </a:r>
            <a:endParaRPr lang="en-IN" sz="4400" b="1" dirty="0">
              <a:solidFill>
                <a:srgbClr val="FF6600"/>
              </a:solidFill>
              <a:latin typeface="Algerian" panose="04020705040A02060702" pitchFamily="82" charset="0"/>
              <a:ea typeface="Cambria" panose="02040503050406030204" pitchFamily="18" charset="0"/>
            </a:endParaRPr>
          </a:p>
        </p:txBody>
      </p:sp>
    </p:spTree>
    <p:extLst>
      <p:ext uri="{BB962C8B-B14F-4D97-AF65-F5344CB8AC3E}">
        <p14:creationId xmlns:p14="http://schemas.microsoft.com/office/powerpoint/2010/main" val="3922609629"/>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BB2ADE1-559A-4923-8675-606D1CE42CA5}"/>
              </a:ext>
            </a:extLst>
          </p:cNvPr>
          <p:cNvSpPr/>
          <p:nvPr/>
        </p:nvSpPr>
        <p:spPr>
          <a:xfrm>
            <a:off x="227707" y="1664297"/>
            <a:ext cx="11499645" cy="1294328"/>
          </a:xfrm>
          <a:prstGeom prst="rect">
            <a:avLst/>
          </a:prstGeom>
          <a:gradFill>
            <a:gsLst>
              <a:gs pos="85000">
                <a:srgbClr val="370B00"/>
              </a:gs>
              <a:gs pos="30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bg1"/>
                </a:solidFill>
                <a:latin typeface="Cambria" panose="02040503050406030204" pitchFamily="18" charset="0"/>
                <a:ea typeface="Cambria" panose="02040503050406030204" pitchFamily="18" charset="0"/>
              </a:rPr>
              <a:t>INTRODUCTION :</a:t>
            </a:r>
          </a:p>
          <a:p>
            <a:pPr algn="ctr"/>
            <a:endParaRPr lang="en-US" b="1" dirty="0">
              <a:solidFill>
                <a:schemeClr val="bg1"/>
              </a:solidFill>
              <a:latin typeface="Cambria" panose="02040503050406030204" pitchFamily="18" charset="0"/>
              <a:ea typeface="Cambria" panose="02040503050406030204" pitchFamily="18" charset="0"/>
            </a:endParaRPr>
          </a:p>
          <a:p>
            <a:pPr algn="ctr"/>
            <a:endParaRPr lang="en-US" b="1" dirty="0">
              <a:solidFill>
                <a:schemeClr val="bg1"/>
              </a:solidFill>
              <a:latin typeface="Cambria" panose="02040503050406030204" pitchFamily="18" charset="0"/>
              <a:ea typeface="Cambria" panose="02040503050406030204" pitchFamily="18" charset="0"/>
            </a:endParaRPr>
          </a:p>
          <a:p>
            <a:pPr algn="ctr"/>
            <a:r>
              <a:rPr lang="en-US" b="1" dirty="0">
                <a:solidFill>
                  <a:schemeClr val="bg1"/>
                </a:solidFill>
                <a:latin typeface="Cambria" panose="02040503050406030204" pitchFamily="18" charset="0"/>
                <a:ea typeface="Cambria" panose="02040503050406030204" pitchFamily="18" charset="0"/>
              </a:rPr>
              <a:t>Attendance Checkmark allows us to record and manage daily student attendance to speed up the daily attendance process. Student attendance system helps teachers to mark online attendance of students during class and reduces manual work.</a:t>
            </a:r>
          </a:p>
          <a:p>
            <a:pPr algn="ctr"/>
            <a:endParaRPr lang="en-US" sz="3600" b="1" dirty="0">
              <a:solidFill>
                <a:schemeClr val="bg1"/>
              </a:solidFill>
              <a:latin typeface="Cambria" panose="02040503050406030204" pitchFamily="18" charset="0"/>
              <a:ea typeface="Cambria" panose="02040503050406030204" pitchFamily="18" charset="0"/>
            </a:endParaRPr>
          </a:p>
          <a:p>
            <a:pPr algn="ctr"/>
            <a:endParaRPr lang="en-US" sz="3600" b="1" dirty="0">
              <a:solidFill>
                <a:schemeClr val="bg1"/>
              </a:solidFill>
              <a:latin typeface="Cambria" panose="02040503050406030204" pitchFamily="18" charset="0"/>
              <a:ea typeface="Cambria" panose="02040503050406030204" pitchFamily="18" charset="0"/>
            </a:endParaRPr>
          </a:p>
          <a:p>
            <a:pPr algn="ctr"/>
            <a:endParaRPr lang="en-IN" sz="3600" b="1" dirty="0">
              <a:solidFill>
                <a:schemeClr val="bg1"/>
              </a:solidFill>
              <a:latin typeface="Cambria" panose="02040503050406030204" pitchFamily="18" charset="0"/>
              <a:ea typeface="Cambria" panose="02040503050406030204" pitchFamily="18" charset="0"/>
            </a:endParaRPr>
          </a:p>
        </p:txBody>
      </p:sp>
      <p:sp>
        <p:nvSpPr>
          <p:cNvPr id="3" name="Rectangle 2">
            <a:extLst>
              <a:ext uri="{FF2B5EF4-FFF2-40B4-BE49-F238E27FC236}">
                <a16:creationId xmlns:a16="http://schemas.microsoft.com/office/drawing/2014/main" id="{BA7FF77F-C0BC-4E85-B4C5-C442B4EAB2B4}"/>
              </a:ext>
            </a:extLst>
          </p:cNvPr>
          <p:cNvSpPr/>
          <p:nvPr/>
        </p:nvSpPr>
        <p:spPr>
          <a:xfrm>
            <a:off x="398585" y="361401"/>
            <a:ext cx="11394829" cy="70337"/>
          </a:xfrm>
          <a:prstGeom prst="rect">
            <a:avLst/>
          </a:prstGeom>
          <a:solidFill>
            <a:srgbClr val="FF66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A03684AF-A612-485A-95A5-EFD6DE2F3E57}"/>
              </a:ext>
            </a:extLst>
          </p:cNvPr>
          <p:cNvSpPr/>
          <p:nvPr/>
        </p:nvSpPr>
        <p:spPr>
          <a:xfrm>
            <a:off x="4220506" y="1182333"/>
            <a:ext cx="3319976" cy="70337"/>
          </a:xfrm>
          <a:prstGeom prst="rect">
            <a:avLst/>
          </a:prstGeom>
          <a:solidFill>
            <a:srgbClr val="FF66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5450D5B1-40CC-4FA0-9434-64CD9DE1A3EA}"/>
              </a:ext>
            </a:extLst>
          </p:cNvPr>
          <p:cNvSpPr/>
          <p:nvPr/>
        </p:nvSpPr>
        <p:spPr>
          <a:xfrm>
            <a:off x="318868" y="3080477"/>
            <a:ext cx="11554262" cy="3274407"/>
          </a:xfrm>
          <a:prstGeom prst="rect">
            <a:avLst/>
          </a:prstGeom>
          <a:gradFill>
            <a:gsLst>
              <a:gs pos="83000">
                <a:srgbClr val="370B00"/>
              </a:gs>
              <a:gs pos="19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solidFill>
                <a:schemeClr val="bg1"/>
              </a:solidFill>
              <a:latin typeface="Cambria" panose="02040503050406030204" pitchFamily="18" charset="0"/>
              <a:ea typeface="Cambria" panose="02040503050406030204" pitchFamily="18" charset="0"/>
            </a:endParaRPr>
          </a:p>
          <a:p>
            <a:pPr algn="ctr"/>
            <a:endParaRPr lang="en-US" b="1" dirty="0">
              <a:solidFill>
                <a:schemeClr val="bg1"/>
              </a:solidFill>
              <a:latin typeface="Cambria" panose="02040503050406030204" pitchFamily="18" charset="0"/>
              <a:ea typeface="Cambria" panose="02040503050406030204" pitchFamily="18" charset="0"/>
            </a:endParaRPr>
          </a:p>
          <a:p>
            <a:pPr algn="ctr"/>
            <a:endParaRPr lang="en-US" sz="3600" b="1" dirty="0">
              <a:solidFill>
                <a:schemeClr val="bg1"/>
              </a:solidFill>
              <a:latin typeface="Cambria" panose="02040503050406030204" pitchFamily="18" charset="0"/>
              <a:ea typeface="Cambria" panose="02040503050406030204" pitchFamily="18" charset="0"/>
            </a:endParaRPr>
          </a:p>
          <a:p>
            <a:pPr algn="ctr"/>
            <a:endParaRPr lang="en-US" sz="3600" b="1" dirty="0">
              <a:solidFill>
                <a:schemeClr val="bg1"/>
              </a:solidFill>
              <a:latin typeface="Cambria" panose="02040503050406030204" pitchFamily="18" charset="0"/>
              <a:ea typeface="Cambria" panose="02040503050406030204" pitchFamily="18" charset="0"/>
            </a:endParaRPr>
          </a:p>
          <a:p>
            <a:pPr algn="ctr"/>
            <a:r>
              <a:rPr lang="en-US" sz="3600" b="1" dirty="0">
                <a:solidFill>
                  <a:schemeClr val="bg1"/>
                </a:solidFill>
                <a:latin typeface="Cambria" panose="02040503050406030204" pitchFamily="18" charset="0"/>
                <a:ea typeface="Cambria" panose="02040503050406030204" pitchFamily="18" charset="0"/>
              </a:rPr>
              <a:t>OBJECTIVE :</a:t>
            </a:r>
            <a:endParaRPr lang="en-US" sz="1600" b="1" dirty="0">
              <a:solidFill>
                <a:schemeClr val="bg1"/>
              </a:solidFill>
              <a:latin typeface="Cambria" panose="02040503050406030204" pitchFamily="18" charset="0"/>
              <a:ea typeface="Cambria" panose="02040503050406030204" pitchFamily="18" charset="0"/>
            </a:endParaRPr>
          </a:p>
          <a:p>
            <a:pPr algn="ctr"/>
            <a:endParaRPr lang="en-US" b="1" dirty="0">
              <a:solidFill>
                <a:schemeClr val="bg1"/>
              </a:solidFill>
              <a:latin typeface="Cambria" panose="02040503050406030204" pitchFamily="18" charset="0"/>
              <a:ea typeface="Cambria" panose="02040503050406030204" pitchFamily="18" charset="0"/>
            </a:endParaRPr>
          </a:p>
          <a:p>
            <a:pPr algn="ctr"/>
            <a:r>
              <a:rPr lang="en-US" b="1" dirty="0">
                <a:solidFill>
                  <a:srgbClr val="FF6600"/>
                </a:solidFill>
                <a:latin typeface="Cambria" panose="02040503050406030204" pitchFamily="18" charset="0"/>
                <a:ea typeface="Cambria" panose="02040503050406030204" pitchFamily="18" charset="0"/>
              </a:rPr>
              <a:t>Our project has following objective :</a:t>
            </a:r>
          </a:p>
          <a:p>
            <a:pPr algn="ctr"/>
            <a:endParaRPr lang="en-US" b="1" dirty="0">
              <a:solidFill>
                <a:srgbClr val="FF6600"/>
              </a:solidFill>
              <a:latin typeface="Cambria" panose="02040503050406030204" pitchFamily="18" charset="0"/>
              <a:ea typeface="Cambria" panose="02040503050406030204" pitchFamily="18" charset="0"/>
            </a:endParaRPr>
          </a:p>
          <a:p>
            <a:pPr algn="just">
              <a:lnSpc>
                <a:spcPct val="150000"/>
              </a:lnSpc>
            </a:pPr>
            <a:r>
              <a:rPr lang="en-US" b="1" dirty="0">
                <a:solidFill>
                  <a:schemeClr val="bg1"/>
                </a:solidFill>
                <a:latin typeface="Cambria" panose="02040503050406030204" pitchFamily="18" charset="0"/>
                <a:ea typeface="Cambria" panose="02040503050406030204" pitchFamily="18" charset="0"/>
              </a:rPr>
              <a:t>1.  It reduces admin work by integrating the details of students of all the departments into single database. </a:t>
            </a:r>
          </a:p>
          <a:p>
            <a:pPr algn="just">
              <a:lnSpc>
                <a:spcPct val="150000"/>
              </a:lnSpc>
            </a:pPr>
            <a:r>
              <a:rPr lang="en-US" b="1" dirty="0">
                <a:solidFill>
                  <a:schemeClr val="bg1"/>
                </a:solidFill>
                <a:latin typeface="Cambria" panose="02040503050406030204" pitchFamily="18" charset="0"/>
                <a:ea typeface="Cambria" panose="02040503050406030204" pitchFamily="18" charset="0"/>
              </a:rPr>
              <a:t>2.  Manual work for information retrieval on attendance becomes less as the work becomes digitalized.</a:t>
            </a:r>
          </a:p>
          <a:p>
            <a:pPr marL="342900" indent="-342900" algn="just">
              <a:lnSpc>
                <a:spcPct val="150000"/>
              </a:lnSpc>
              <a:buAutoNum type="arabicPeriod" startAt="3"/>
            </a:pPr>
            <a:r>
              <a:rPr lang="en-US" b="1" dirty="0">
                <a:solidFill>
                  <a:schemeClr val="bg1"/>
                </a:solidFill>
                <a:latin typeface="Cambria" panose="02040503050406030204" pitchFamily="18" charset="0"/>
                <a:ea typeface="Cambria" panose="02040503050406030204" pitchFamily="18" charset="0"/>
              </a:rPr>
              <a:t>By this chances of error are also reduced.</a:t>
            </a:r>
          </a:p>
          <a:p>
            <a:pPr algn="just">
              <a:lnSpc>
                <a:spcPct val="150000"/>
              </a:lnSpc>
            </a:pPr>
            <a:r>
              <a:rPr lang="en-US" b="1" dirty="0">
                <a:solidFill>
                  <a:schemeClr val="bg1"/>
                </a:solidFill>
                <a:latin typeface="Cambria" panose="02040503050406030204" pitchFamily="18" charset="0"/>
                <a:ea typeface="Cambria" panose="02040503050406030204" pitchFamily="18" charset="0"/>
              </a:rPr>
              <a:t>4.  It will eliminate chances of duplicate data entry in time and attendance entries.</a:t>
            </a:r>
          </a:p>
          <a:p>
            <a:pPr algn="just">
              <a:lnSpc>
                <a:spcPct val="150000"/>
              </a:lnSpc>
            </a:pPr>
            <a:r>
              <a:rPr lang="en-US" b="1" dirty="0">
                <a:solidFill>
                  <a:schemeClr val="bg1"/>
                </a:solidFill>
                <a:latin typeface="Cambria" panose="02040503050406030204" pitchFamily="18" charset="0"/>
                <a:ea typeface="Cambria" panose="02040503050406030204" pitchFamily="18" charset="0"/>
              </a:rPr>
              <a:t>5.  It is time saving and also gives an easy access for students as well as teachers (admin) .</a:t>
            </a:r>
          </a:p>
          <a:p>
            <a:pPr algn="ctr"/>
            <a:endParaRPr lang="en-US" b="1" dirty="0">
              <a:solidFill>
                <a:schemeClr val="bg1"/>
              </a:solidFill>
              <a:latin typeface="Cambria" panose="02040503050406030204" pitchFamily="18" charset="0"/>
              <a:ea typeface="Cambria" panose="02040503050406030204" pitchFamily="18" charset="0"/>
            </a:endParaRPr>
          </a:p>
          <a:p>
            <a:pPr algn="ctr"/>
            <a:endParaRPr lang="en-US" b="1" dirty="0">
              <a:solidFill>
                <a:schemeClr val="bg1"/>
              </a:solidFill>
              <a:latin typeface="Cambria" panose="02040503050406030204" pitchFamily="18" charset="0"/>
              <a:ea typeface="Cambria" panose="02040503050406030204" pitchFamily="18" charset="0"/>
            </a:endParaRPr>
          </a:p>
          <a:p>
            <a:pPr algn="ctr"/>
            <a:endParaRPr lang="en-US" b="1" dirty="0">
              <a:solidFill>
                <a:schemeClr val="bg1"/>
              </a:solidFill>
              <a:latin typeface="Cambria" panose="02040503050406030204" pitchFamily="18" charset="0"/>
              <a:ea typeface="Cambria" panose="02040503050406030204" pitchFamily="18" charset="0"/>
            </a:endParaRPr>
          </a:p>
          <a:p>
            <a:pPr algn="ctr"/>
            <a:endParaRPr lang="en-US" b="1" dirty="0">
              <a:solidFill>
                <a:schemeClr val="bg1"/>
              </a:solidFill>
              <a:latin typeface="Cambria" panose="02040503050406030204" pitchFamily="18" charset="0"/>
              <a:ea typeface="Cambria" panose="02040503050406030204" pitchFamily="18" charset="0"/>
            </a:endParaRPr>
          </a:p>
          <a:p>
            <a:pPr algn="ctr"/>
            <a:endParaRPr lang="en-IN" sz="3600" b="1" dirty="0">
              <a:solidFill>
                <a:schemeClr val="bg1"/>
              </a:solidFill>
              <a:latin typeface="Cambria" panose="02040503050406030204" pitchFamily="18" charset="0"/>
              <a:ea typeface="Cambria" panose="02040503050406030204" pitchFamily="18" charset="0"/>
            </a:endParaRPr>
          </a:p>
        </p:txBody>
      </p:sp>
      <p:sp>
        <p:nvSpPr>
          <p:cNvPr id="6" name="Rectangle 5">
            <a:extLst>
              <a:ext uri="{FF2B5EF4-FFF2-40B4-BE49-F238E27FC236}">
                <a16:creationId xmlns:a16="http://schemas.microsoft.com/office/drawing/2014/main" id="{5174914A-F31E-4B03-B5CC-FEC2FC8B4F57}"/>
              </a:ext>
            </a:extLst>
          </p:cNvPr>
          <p:cNvSpPr/>
          <p:nvPr/>
        </p:nvSpPr>
        <p:spPr>
          <a:xfrm>
            <a:off x="464647" y="3080477"/>
            <a:ext cx="11262704" cy="74596"/>
          </a:xfrm>
          <a:prstGeom prst="rect">
            <a:avLst/>
          </a:prstGeom>
          <a:solidFill>
            <a:srgbClr val="F35A15"/>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BC0EA0BC-53DF-470E-927F-408803FC5460}"/>
              </a:ext>
            </a:extLst>
          </p:cNvPr>
          <p:cNvSpPr/>
          <p:nvPr/>
        </p:nvSpPr>
        <p:spPr>
          <a:xfrm>
            <a:off x="4857067" y="3707739"/>
            <a:ext cx="2240924" cy="74596"/>
          </a:xfrm>
          <a:prstGeom prst="rect">
            <a:avLst/>
          </a:prstGeom>
          <a:solidFill>
            <a:srgbClr val="F35A15"/>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785685048"/>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4667CC5-42E8-46EA-AE67-17ADCA1145B7}"/>
              </a:ext>
            </a:extLst>
          </p:cNvPr>
          <p:cNvSpPr/>
          <p:nvPr/>
        </p:nvSpPr>
        <p:spPr>
          <a:xfrm>
            <a:off x="2786129" y="656823"/>
            <a:ext cx="6156101" cy="5672500"/>
          </a:xfrm>
          <a:prstGeom prst="roundRect">
            <a:avLst/>
          </a:prstGeom>
          <a:gradFill>
            <a:gsLst>
              <a:gs pos="83000">
                <a:srgbClr val="370B00"/>
              </a:gs>
              <a:gs pos="19000">
                <a:schemeClr val="tx1"/>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latin typeface="Cambria" panose="02040503050406030204" pitchFamily="18" charset="0"/>
              <a:ea typeface="Cambria" panose="02040503050406030204" pitchFamily="18" charset="0"/>
            </a:endParaRPr>
          </a:p>
          <a:p>
            <a:pPr algn="ctr"/>
            <a:r>
              <a:rPr lang="en-US" sz="3600" b="1" dirty="0">
                <a:latin typeface="Cambria" panose="02040503050406030204" pitchFamily="18" charset="0"/>
                <a:ea typeface="Cambria" panose="02040503050406030204" pitchFamily="18" charset="0"/>
              </a:rPr>
              <a:t>REQUIREMENTS :</a:t>
            </a:r>
          </a:p>
          <a:p>
            <a:pPr algn="ctr"/>
            <a:endParaRPr lang="en-US" sz="2400" b="1" dirty="0">
              <a:latin typeface="Cambria" panose="02040503050406030204" pitchFamily="18" charset="0"/>
              <a:ea typeface="Cambria" panose="02040503050406030204" pitchFamily="18" charset="0"/>
            </a:endParaRPr>
          </a:p>
          <a:p>
            <a:pPr algn="ctr"/>
            <a:endParaRPr lang="en-US" sz="2400" b="1" dirty="0">
              <a:latin typeface="Cambria" panose="02040503050406030204" pitchFamily="18" charset="0"/>
              <a:ea typeface="Cambria" panose="02040503050406030204" pitchFamily="18" charset="0"/>
            </a:endParaRPr>
          </a:p>
          <a:p>
            <a:pPr algn="ctr"/>
            <a:r>
              <a:rPr lang="en-US" b="1" dirty="0">
                <a:latin typeface="Cambria" panose="02040503050406030204" pitchFamily="18" charset="0"/>
                <a:ea typeface="Cambria" panose="02040503050406030204" pitchFamily="18" charset="0"/>
              </a:rPr>
              <a:t>The online attendance app is simple but requires us to know the following :</a:t>
            </a:r>
          </a:p>
          <a:p>
            <a:pPr algn="ctr"/>
            <a:endParaRPr lang="en-US" b="1" dirty="0">
              <a:latin typeface="Cambria" panose="02040503050406030204" pitchFamily="18" charset="0"/>
              <a:ea typeface="Cambria" panose="02040503050406030204" pitchFamily="18" charset="0"/>
            </a:endParaRPr>
          </a:p>
          <a:p>
            <a:pPr algn="ctr"/>
            <a:endParaRPr lang="en-US" b="1" dirty="0">
              <a:latin typeface="Cambria" panose="02040503050406030204" pitchFamily="18" charset="0"/>
              <a:ea typeface="Cambria" panose="02040503050406030204" pitchFamily="18" charset="0"/>
            </a:endParaRPr>
          </a:p>
          <a:p>
            <a:pPr algn="ctr">
              <a:lnSpc>
                <a:spcPct val="200000"/>
              </a:lnSpc>
            </a:pPr>
            <a:r>
              <a:rPr lang="en-US" b="1" dirty="0">
                <a:solidFill>
                  <a:srgbClr val="FF6600"/>
                </a:solidFill>
                <a:latin typeface="Cambria" panose="02040503050406030204" pitchFamily="18" charset="0"/>
                <a:ea typeface="Cambria" panose="02040503050406030204" pitchFamily="18" charset="0"/>
              </a:rPr>
              <a:t>1.  Android  studio and its SDK tools Knowledge.</a:t>
            </a:r>
          </a:p>
          <a:p>
            <a:pPr algn="ctr">
              <a:lnSpc>
                <a:spcPct val="200000"/>
              </a:lnSpc>
            </a:pPr>
            <a:r>
              <a:rPr lang="en-US" b="1" dirty="0">
                <a:solidFill>
                  <a:srgbClr val="FF6600"/>
                </a:solidFill>
                <a:latin typeface="Cambria" panose="02040503050406030204" pitchFamily="18" charset="0"/>
                <a:ea typeface="Cambria" panose="02040503050406030204" pitchFamily="18" charset="0"/>
              </a:rPr>
              <a:t>2.  Android Activity and  Activity lifecycle.</a:t>
            </a:r>
          </a:p>
          <a:p>
            <a:pPr algn="ctr">
              <a:lnSpc>
                <a:spcPct val="200000"/>
              </a:lnSpc>
            </a:pPr>
            <a:r>
              <a:rPr lang="en-US" b="1" dirty="0">
                <a:solidFill>
                  <a:srgbClr val="FF6600"/>
                </a:solidFill>
                <a:latin typeface="Cambria" panose="02040503050406030204" pitchFamily="18" charset="0"/>
                <a:ea typeface="Cambria" panose="02040503050406030204" pitchFamily="18" charset="0"/>
              </a:rPr>
              <a:t>3.  XML and Layout Designing.</a:t>
            </a:r>
          </a:p>
          <a:p>
            <a:pPr algn="ctr">
              <a:lnSpc>
                <a:spcPct val="200000"/>
              </a:lnSpc>
            </a:pPr>
            <a:r>
              <a:rPr lang="en-US" b="1" dirty="0">
                <a:solidFill>
                  <a:srgbClr val="FF6600"/>
                </a:solidFill>
                <a:latin typeface="Cambria" panose="02040503050406030204" pitchFamily="18" charset="0"/>
                <a:ea typeface="Cambria" panose="02040503050406030204" pitchFamily="18" charset="0"/>
              </a:rPr>
              <a:t>4.  Android UI elements. </a:t>
            </a:r>
          </a:p>
          <a:p>
            <a:pPr marL="342900" indent="-342900" algn="ctr">
              <a:lnSpc>
                <a:spcPct val="200000"/>
              </a:lnSpc>
              <a:buAutoNum type="arabicPeriod" startAt="5"/>
            </a:pPr>
            <a:r>
              <a:rPr lang="en-US" b="1" dirty="0">
                <a:solidFill>
                  <a:srgbClr val="FF6600"/>
                </a:solidFill>
                <a:latin typeface="Cambria" panose="02040503050406030204" pitchFamily="18" charset="0"/>
                <a:ea typeface="Cambria" panose="02040503050406030204" pitchFamily="18" charset="0"/>
              </a:rPr>
              <a:t>Java and Object – Oriented Programming.</a:t>
            </a:r>
          </a:p>
          <a:p>
            <a:pPr marL="342900" indent="-342900" algn="ctr">
              <a:lnSpc>
                <a:spcPct val="200000"/>
              </a:lnSpc>
              <a:buAutoNum type="arabicPeriod" startAt="5"/>
            </a:pPr>
            <a:r>
              <a:rPr lang="en-US" b="1" dirty="0">
                <a:solidFill>
                  <a:srgbClr val="FF6600"/>
                </a:solidFill>
                <a:latin typeface="Cambria" panose="02040503050406030204" pitchFamily="18" charset="0"/>
                <a:ea typeface="Cambria" panose="02040503050406030204" pitchFamily="18" charset="0"/>
              </a:rPr>
              <a:t>SQLite database</a:t>
            </a:r>
          </a:p>
          <a:p>
            <a:pPr algn="ctr"/>
            <a:endParaRPr lang="en-IN" sz="3600" b="1" dirty="0">
              <a:latin typeface="Cambria" panose="02040503050406030204" pitchFamily="18" charset="0"/>
              <a:ea typeface="Cambria" panose="02040503050406030204" pitchFamily="18" charset="0"/>
            </a:endParaRPr>
          </a:p>
        </p:txBody>
      </p:sp>
      <p:sp>
        <p:nvSpPr>
          <p:cNvPr id="4" name="Rectangle 3">
            <a:extLst>
              <a:ext uri="{FF2B5EF4-FFF2-40B4-BE49-F238E27FC236}">
                <a16:creationId xmlns:a16="http://schemas.microsoft.com/office/drawing/2014/main" id="{156AA92B-AF76-4567-96C4-F63756BBE630}"/>
              </a:ext>
            </a:extLst>
          </p:cNvPr>
          <p:cNvSpPr/>
          <p:nvPr/>
        </p:nvSpPr>
        <p:spPr>
          <a:xfrm>
            <a:off x="3359238" y="675497"/>
            <a:ext cx="5009882" cy="45719"/>
          </a:xfrm>
          <a:prstGeom prst="rect">
            <a:avLst/>
          </a:prstGeom>
          <a:solidFill>
            <a:srgbClr val="F35A15"/>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A717C5C9-26B9-4686-B043-3AB093D80A0E}"/>
              </a:ext>
            </a:extLst>
          </p:cNvPr>
          <p:cNvSpPr/>
          <p:nvPr/>
        </p:nvSpPr>
        <p:spPr>
          <a:xfrm>
            <a:off x="4350911" y="1336504"/>
            <a:ext cx="3026536" cy="45719"/>
          </a:xfrm>
          <a:prstGeom prst="rect">
            <a:avLst/>
          </a:prstGeom>
          <a:solidFill>
            <a:srgbClr val="F35A15"/>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7663E8ED-166E-490C-848E-41BDD2763DAF}"/>
              </a:ext>
            </a:extLst>
          </p:cNvPr>
          <p:cNvPicPr>
            <a:picLocks noChangeAspect="1"/>
          </p:cNvPicPr>
          <p:nvPr/>
        </p:nvPicPr>
        <p:blipFill>
          <a:blip r:embed="rId2">
            <a:clrChange>
              <a:clrFrom>
                <a:srgbClr val="404040"/>
              </a:clrFrom>
              <a:clrTo>
                <a:srgbClr val="404040">
                  <a:alpha val="0"/>
                </a:srgbClr>
              </a:clrTo>
            </a:clrChange>
            <a:extLst>
              <a:ext uri="{28A0092B-C50C-407E-A947-70E740481C1C}">
                <a14:useLocalDpi xmlns:a14="http://schemas.microsoft.com/office/drawing/2010/main" val="0"/>
              </a:ext>
            </a:extLst>
          </a:blip>
          <a:stretch>
            <a:fillRect/>
          </a:stretch>
        </p:blipFill>
        <p:spPr>
          <a:xfrm>
            <a:off x="122350" y="4216221"/>
            <a:ext cx="2530698" cy="2094427"/>
          </a:xfrm>
          <a:prstGeom prst="rect">
            <a:avLst/>
          </a:prstGeom>
        </p:spPr>
      </p:pic>
      <p:pic>
        <p:nvPicPr>
          <p:cNvPr id="8" name="Picture 7">
            <a:extLst>
              <a:ext uri="{FF2B5EF4-FFF2-40B4-BE49-F238E27FC236}">
                <a16:creationId xmlns:a16="http://schemas.microsoft.com/office/drawing/2014/main" id="{9A8B1EBB-1DB3-4905-BE90-8A426D71A429}"/>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373671" y="907317"/>
            <a:ext cx="2730323" cy="2327857"/>
          </a:xfrm>
          <a:prstGeom prst="rect">
            <a:avLst/>
          </a:prstGeom>
        </p:spPr>
      </p:pic>
    </p:spTree>
    <p:extLst>
      <p:ext uri="{BB962C8B-B14F-4D97-AF65-F5344CB8AC3E}">
        <p14:creationId xmlns:p14="http://schemas.microsoft.com/office/powerpoint/2010/main" val="155358880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DC76B35-4515-403C-88E1-A27191A72363}"/>
              </a:ext>
            </a:extLst>
          </p:cNvPr>
          <p:cNvSpPr/>
          <p:nvPr/>
        </p:nvSpPr>
        <p:spPr>
          <a:xfrm>
            <a:off x="6731357" y="292995"/>
            <a:ext cx="4752305" cy="6272010"/>
          </a:xfrm>
          <a:prstGeom prst="rect">
            <a:avLst/>
          </a:prstGeom>
          <a:gradFill>
            <a:gsLst>
              <a:gs pos="20000">
                <a:srgbClr val="370B00"/>
              </a:gs>
              <a:gs pos="100000">
                <a:schemeClr val="tx1"/>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latin typeface="Book Antiqua" panose="02040602050305030304" pitchFamily="18" charset="0"/>
            </a:endParaRPr>
          </a:p>
          <a:p>
            <a:pPr algn="ctr"/>
            <a:endParaRPr lang="en-US" sz="2000" b="1" dirty="0">
              <a:latin typeface="Book Antiqua" panose="02040602050305030304" pitchFamily="18" charset="0"/>
            </a:endParaRPr>
          </a:p>
          <a:p>
            <a:pPr algn="ctr"/>
            <a:endParaRPr lang="en-US" sz="2000" b="1" dirty="0">
              <a:latin typeface="Book Antiqua" panose="02040602050305030304" pitchFamily="18" charset="0"/>
            </a:endParaRPr>
          </a:p>
          <a:p>
            <a:pPr algn="ctr"/>
            <a:endParaRPr lang="en-US" sz="2000" b="1" dirty="0">
              <a:latin typeface="Cambria" panose="02040503050406030204" pitchFamily="18" charset="0"/>
              <a:ea typeface="Cambria" panose="02040503050406030204" pitchFamily="18" charset="0"/>
            </a:endParaRPr>
          </a:p>
          <a:p>
            <a:pPr algn="ctr"/>
            <a:endParaRPr lang="en-US" sz="2000" b="1" dirty="0">
              <a:latin typeface="Cambria" panose="02040503050406030204" pitchFamily="18" charset="0"/>
              <a:ea typeface="Cambria" panose="02040503050406030204" pitchFamily="18" charset="0"/>
            </a:endParaRPr>
          </a:p>
          <a:p>
            <a:pPr algn="ctr"/>
            <a:endParaRPr lang="en-US" sz="2000" b="1" dirty="0">
              <a:latin typeface="Cambria" panose="02040503050406030204" pitchFamily="18" charset="0"/>
              <a:ea typeface="Cambria" panose="02040503050406030204" pitchFamily="18" charset="0"/>
            </a:endParaRPr>
          </a:p>
          <a:p>
            <a:pPr algn="ctr"/>
            <a:r>
              <a:rPr lang="en-US" sz="2000" b="1" dirty="0">
                <a:latin typeface="Cambria" panose="02040503050406030204" pitchFamily="18" charset="0"/>
                <a:ea typeface="Cambria" panose="02040503050406030204" pitchFamily="18" charset="0"/>
              </a:rPr>
              <a:t>DESCRIPTION</a:t>
            </a:r>
            <a:r>
              <a:rPr lang="en-US" sz="2000" b="1" dirty="0">
                <a:latin typeface="Book Antiqua" panose="02040602050305030304" pitchFamily="18" charset="0"/>
              </a:rPr>
              <a:t> </a:t>
            </a:r>
          </a:p>
          <a:p>
            <a:pPr algn="ctr"/>
            <a:r>
              <a:rPr lang="en-US" sz="2000" b="1" dirty="0">
                <a:latin typeface="Book Antiqua" panose="02040602050305030304" pitchFamily="18" charset="0"/>
              </a:rPr>
              <a:t> </a:t>
            </a:r>
          </a:p>
          <a:p>
            <a:pPr algn="ctr"/>
            <a:r>
              <a:rPr lang="en-US" sz="2000" b="1" dirty="0">
                <a:latin typeface="Book Antiqua" panose="02040602050305030304" pitchFamily="18" charset="0"/>
              </a:rPr>
              <a:t>This project is about marking online attendance of students of any institution.</a:t>
            </a:r>
          </a:p>
          <a:p>
            <a:pPr algn="ctr"/>
            <a:endParaRPr lang="en-US" sz="2000" b="1" dirty="0">
              <a:latin typeface="Book Antiqua" panose="02040602050305030304" pitchFamily="18" charset="0"/>
            </a:endParaRPr>
          </a:p>
          <a:p>
            <a:pPr algn="ctr"/>
            <a:r>
              <a:rPr lang="en-US" sz="2000" b="1" dirty="0">
                <a:latin typeface="Book Antiqua" panose="02040602050305030304" pitchFamily="18" charset="0"/>
              </a:rPr>
              <a:t>It includes following modules :</a:t>
            </a:r>
          </a:p>
          <a:p>
            <a:pPr algn="ctr"/>
            <a:endParaRPr lang="en-US" sz="2000" b="1" dirty="0">
              <a:latin typeface="Book Antiqua" panose="02040602050305030304" pitchFamily="18" charset="0"/>
            </a:endParaRPr>
          </a:p>
          <a:p>
            <a:pPr marL="457200" indent="-457200" algn="ctr">
              <a:lnSpc>
                <a:spcPct val="200000"/>
              </a:lnSpc>
              <a:buAutoNum type="arabicPeriod"/>
            </a:pPr>
            <a:r>
              <a:rPr lang="en-US" sz="2000" b="1" dirty="0">
                <a:solidFill>
                  <a:srgbClr val="FF6600"/>
                </a:solidFill>
                <a:latin typeface="Cambria" panose="02040503050406030204" pitchFamily="18" charset="0"/>
                <a:ea typeface="Cambria" panose="02040503050406030204" pitchFamily="18" charset="0"/>
              </a:rPr>
              <a:t>SPLASH SCREEN</a:t>
            </a:r>
          </a:p>
          <a:p>
            <a:pPr marL="457200" indent="-457200" algn="ctr">
              <a:lnSpc>
                <a:spcPct val="200000"/>
              </a:lnSpc>
              <a:buAutoNum type="arabicPeriod" startAt="2"/>
            </a:pPr>
            <a:r>
              <a:rPr lang="en-US" sz="2000" b="1" dirty="0">
                <a:solidFill>
                  <a:srgbClr val="FF6600"/>
                </a:solidFill>
                <a:latin typeface="Cambria" panose="02040503050406030204" pitchFamily="18" charset="0"/>
                <a:ea typeface="Cambria" panose="02040503050406030204" pitchFamily="18" charset="0"/>
              </a:rPr>
              <a:t>  LOGIN SCREEN</a:t>
            </a:r>
          </a:p>
          <a:p>
            <a:pPr marL="457200" indent="-457200" algn="ctr">
              <a:lnSpc>
                <a:spcPct val="200000"/>
              </a:lnSpc>
              <a:buAutoNum type="arabicPeriod" startAt="2"/>
            </a:pPr>
            <a:r>
              <a:rPr lang="en-US" sz="2000" b="1" dirty="0">
                <a:solidFill>
                  <a:srgbClr val="FF6600"/>
                </a:solidFill>
                <a:latin typeface="Cambria" panose="02040503050406030204" pitchFamily="18" charset="0"/>
                <a:ea typeface="Cambria" panose="02040503050406030204" pitchFamily="18" charset="0"/>
              </a:rPr>
              <a:t>MENU SCREEN</a:t>
            </a:r>
          </a:p>
          <a:p>
            <a:pPr marL="457200" indent="-457200" algn="ctr">
              <a:lnSpc>
                <a:spcPct val="200000"/>
              </a:lnSpc>
              <a:buAutoNum type="arabicPeriod" startAt="2"/>
            </a:pPr>
            <a:r>
              <a:rPr lang="en-US" sz="2000" b="1" dirty="0">
                <a:solidFill>
                  <a:srgbClr val="FF6600"/>
                </a:solidFill>
                <a:latin typeface="Cambria" panose="02040503050406030204" pitchFamily="18" charset="0"/>
                <a:ea typeface="Cambria" panose="02040503050406030204" pitchFamily="18" charset="0"/>
              </a:rPr>
              <a:t>ATTENDANCE PORTAL</a:t>
            </a:r>
            <a:endParaRPr lang="en-US" sz="2000" b="1" dirty="0">
              <a:latin typeface="Book Antiqua" panose="02040602050305030304" pitchFamily="18" charset="0"/>
            </a:endParaRPr>
          </a:p>
          <a:p>
            <a:pPr algn="ctr">
              <a:lnSpc>
                <a:spcPct val="200000"/>
              </a:lnSpc>
            </a:pPr>
            <a:endParaRPr lang="en-US" sz="2000" b="1" dirty="0">
              <a:latin typeface="Book Antiqua" panose="02040602050305030304" pitchFamily="18" charset="0"/>
            </a:endParaRPr>
          </a:p>
          <a:p>
            <a:pPr algn="ctr"/>
            <a:endParaRPr lang="en-US" sz="2000" b="1" dirty="0">
              <a:latin typeface="Book Antiqua" panose="02040602050305030304" pitchFamily="18" charset="0"/>
            </a:endParaRPr>
          </a:p>
          <a:p>
            <a:pPr algn="ctr"/>
            <a:endParaRPr lang="en-US" sz="2000" b="1" dirty="0">
              <a:latin typeface="Book Antiqua" panose="02040602050305030304" pitchFamily="18" charset="0"/>
            </a:endParaRPr>
          </a:p>
          <a:p>
            <a:pPr algn="ctr"/>
            <a:endParaRPr lang="en-US" sz="2000" b="1" dirty="0">
              <a:latin typeface="Book Antiqua" panose="02040602050305030304" pitchFamily="18" charset="0"/>
            </a:endParaRPr>
          </a:p>
          <a:p>
            <a:pPr algn="ctr"/>
            <a:r>
              <a:rPr lang="en-IN" sz="2000" b="1" dirty="0">
                <a:latin typeface="Book Antiqua" panose="02040602050305030304" pitchFamily="18" charset="0"/>
              </a:rPr>
              <a:t> </a:t>
            </a:r>
          </a:p>
        </p:txBody>
      </p:sp>
      <p:sp>
        <p:nvSpPr>
          <p:cNvPr id="4" name="Rectangle 3">
            <a:extLst>
              <a:ext uri="{FF2B5EF4-FFF2-40B4-BE49-F238E27FC236}">
                <a16:creationId xmlns:a16="http://schemas.microsoft.com/office/drawing/2014/main" id="{0FC746A1-15A5-4146-92A4-652DBF60EBF4}"/>
              </a:ext>
            </a:extLst>
          </p:cNvPr>
          <p:cNvSpPr/>
          <p:nvPr/>
        </p:nvSpPr>
        <p:spPr>
          <a:xfrm>
            <a:off x="6913810" y="579548"/>
            <a:ext cx="4387403" cy="77274"/>
          </a:xfrm>
          <a:prstGeom prst="rect">
            <a:avLst/>
          </a:prstGeom>
          <a:solidFill>
            <a:srgbClr val="FF33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07D15EA9-EC5B-46B0-BC96-E60479199948}"/>
              </a:ext>
            </a:extLst>
          </p:cNvPr>
          <p:cNvSpPr/>
          <p:nvPr/>
        </p:nvSpPr>
        <p:spPr>
          <a:xfrm>
            <a:off x="7671516" y="6201178"/>
            <a:ext cx="2871989" cy="77274"/>
          </a:xfrm>
          <a:prstGeom prst="rect">
            <a:avLst/>
          </a:prstGeom>
          <a:solidFill>
            <a:srgbClr val="FF33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7305AC57-4E0F-43F2-8DE2-D5F7C319605B}"/>
              </a:ext>
            </a:extLst>
          </p:cNvPr>
          <p:cNvPicPr>
            <a:picLocks noChangeAspect="1"/>
          </p:cNvPicPr>
          <p:nvPr/>
        </p:nvPicPr>
        <p:blipFill>
          <a:blip r:embed="rId2">
            <a:clrChange>
              <a:clrFrom>
                <a:srgbClr val="FDF4DB"/>
              </a:clrFrom>
              <a:clrTo>
                <a:srgbClr val="FDF4DB">
                  <a:alpha val="0"/>
                </a:srgbClr>
              </a:clrTo>
            </a:clrChange>
            <a:extLst>
              <a:ext uri="{28A0092B-C50C-407E-A947-70E740481C1C}">
                <a14:useLocalDpi xmlns:a14="http://schemas.microsoft.com/office/drawing/2010/main" val="0"/>
              </a:ext>
            </a:extLst>
          </a:blip>
          <a:stretch>
            <a:fillRect/>
          </a:stretch>
        </p:blipFill>
        <p:spPr>
          <a:xfrm>
            <a:off x="890787" y="-106252"/>
            <a:ext cx="4327303" cy="3107029"/>
          </a:xfrm>
          <a:prstGeom prst="rect">
            <a:avLst/>
          </a:prstGeom>
        </p:spPr>
      </p:pic>
      <p:sp>
        <p:nvSpPr>
          <p:cNvPr id="2" name="Speech Bubble: Rectangle 1">
            <a:extLst>
              <a:ext uri="{FF2B5EF4-FFF2-40B4-BE49-F238E27FC236}">
                <a16:creationId xmlns:a16="http://schemas.microsoft.com/office/drawing/2014/main" id="{645D9CF7-EC30-4E40-82F5-BB2B35A04452}"/>
              </a:ext>
            </a:extLst>
          </p:cNvPr>
          <p:cNvSpPr/>
          <p:nvPr/>
        </p:nvSpPr>
        <p:spPr>
          <a:xfrm>
            <a:off x="463639" y="2934774"/>
            <a:ext cx="5975798" cy="2731931"/>
          </a:xfrm>
          <a:prstGeom prst="wedgeRectCallout">
            <a:avLst/>
          </a:prstGeom>
          <a:gradFill>
            <a:gsLst>
              <a:gs pos="20000">
                <a:srgbClr val="370B00"/>
              </a:gs>
              <a:gs pos="100000">
                <a:schemeClr val="tx1"/>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b="1" dirty="0">
                <a:solidFill>
                  <a:srgbClr val="F35A15"/>
                </a:solidFill>
                <a:latin typeface="Book Antiqua" panose="02040602050305030304" pitchFamily="18" charset="0"/>
                <a:ea typeface="Cambria" panose="02040503050406030204" pitchFamily="18" charset="0"/>
              </a:rPr>
              <a:t>Attendance Checkmark </a:t>
            </a:r>
            <a:r>
              <a:rPr lang="en-US" b="1" dirty="0">
                <a:latin typeface="Book Antiqua" panose="02040602050305030304" pitchFamily="18" charset="0"/>
                <a:ea typeface="Cambria" panose="02040503050406030204" pitchFamily="18" charset="0"/>
              </a:rPr>
              <a:t>project allows us to record manage daily student attendance to speed up the daily attendance process. It can be used to  track student’s attendance, absent record, attendance history , download records and other related documents. This enables institutions to compile daily data and enables faculties to generate 100 % accurate attendance reports.</a:t>
            </a:r>
            <a:endParaRPr lang="en-IN" b="1" dirty="0">
              <a:latin typeface="Book Antiqua" panose="02040602050305030304" pitchFamily="18" charset="0"/>
              <a:ea typeface="Cambria" panose="02040503050406030204" pitchFamily="18" charset="0"/>
            </a:endParaRPr>
          </a:p>
        </p:txBody>
      </p:sp>
      <p:pic>
        <p:nvPicPr>
          <p:cNvPr id="8" name="Picture 7">
            <a:extLst>
              <a:ext uri="{FF2B5EF4-FFF2-40B4-BE49-F238E27FC236}">
                <a16:creationId xmlns:a16="http://schemas.microsoft.com/office/drawing/2014/main" id="{DC3B0439-90EA-4903-84F2-A110446A32EB}"/>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3456905" y="5396249"/>
            <a:ext cx="2517820" cy="1461752"/>
          </a:xfrm>
          <a:prstGeom prst="rect">
            <a:avLst/>
          </a:prstGeom>
        </p:spPr>
      </p:pic>
    </p:spTree>
    <p:extLst>
      <p:ext uri="{BB962C8B-B14F-4D97-AF65-F5344CB8AC3E}">
        <p14:creationId xmlns:p14="http://schemas.microsoft.com/office/powerpoint/2010/main" val="264756366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9F9B70DF-5E03-4E83-B83A-352EB09FE006}"/>
              </a:ext>
            </a:extLst>
          </p:cNvPr>
          <p:cNvSpPr/>
          <p:nvPr/>
        </p:nvSpPr>
        <p:spPr>
          <a:xfrm>
            <a:off x="2244027" y="183579"/>
            <a:ext cx="4018209" cy="3705797"/>
          </a:xfrm>
          <a:prstGeom prst="roundRect">
            <a:avLst/>
          </a:prstGeom>
          <a:gradFill>
            <a:gsLst>
              <a:gs pos="93000">
                <a:srgbClr val="370B00"/>
              </a:gs>
              <a:gs pos="29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b="1" dirty="0">
              <a:solidFill>
                <a:srgbClr val="FF6600"/>
              </a:solidFill>
              <a:latin typeface="Cambria" panose="02040503050406030204" pitchFamily="18" charset="0"/>
              <a:ea typeface="Cambria" panose="02040503050406030204" pitchFamily="18" charset="0"/>
            </a:endParaRPr>
          </a:p>
          <a:p>
            <a:pPr algn="ctr"/>
            <a:endParaRPr lang="en-US" sz="3600" b="1" dirty="0">
              <a:solidFill>
                <a:srgbClr val="FF6600"/>
              </a:solidFill>
              <a:latin typeface="Cambria" panose="02040503050406030204" pitchFamily="18" charset="0"/>
              <a:ea typeface="Cambria" panose="02040503050406030204" pitchFamily="18" charset="0"/>
            </a:endParaRPr>
          </a:p>
          <a:p>
            <a:pPr algn="ctr"/>
            <a:r>
              <a:rPr lang="en-US" sz="3600" b="1" dirty="0">
                <a:solidFill>
                  <a:srgbClr val="FF6600"/>
                </a:solidFill>
                <a:latin typeface="Cambria" panose="02040503050406030204" pitchFamily="18" charset="0"/>
                <a:ea typeface="Cambria" panose="02040503050406030204" pitchFamily="18" charset="0"/>
              </a:rPr>
              <a:t>SPLASH SCREEN</a:t>
            </a:r>
          </a:p>
          <a:p>
            <a:pPr algn="ctr"/>
            <a:endParaRPr lang="en-US" sz="3600" b="1" dirty="0">
              <a:solidFill>
                <a:srgbClr val="FF6600"/>
              </a:solidFill>
              <a:latin typeface="Cambria" panose="02040503050406030204" pitchFamily="18" charset="0"/>
              <a:ea typeface="Cambria" panose="02040503050406030204" pitchFamily="18" charset="0"/>
            </a:endParaRPr>
          </a:p>
          <a:p>
            <a:pPr algn="ctr"/>
            <a:endParaRPr lang="en-US" sz="3600" b="1" dirty="0">
              <a:solidFill>
                <a:srgbClr val="FF6600"/>
              </a:solidFill>
              <a:latin typeface="Cambria" panose="02040503050406030204" pitchFamily="18" charset="0"/>
              <a:ea typeface="Cambria" panose="02040503050406030204" pitchFamily="18" charset="0"/>
            </a:endParaRPr>
          </a:p>
          <a:p>
            <a:pPr algn="ctr"/>
            <a:r>
              <a:rPr lang="en-US" sz="2000" b="1" dirty="0">
                <a:solidFill>
                  <a:schemeClr val="bg1"/>
                </a:solidFill>
                <a:latin typeface="Cambria" panose="02040503050406030204" pitchFamily="18" charset="0"/>
                <a:ea typeface="Cambria" panose="02040503050406030204" pitchFamily="18" charset="0"/>
              </a:rPr>
              <a:t>This screen gives the first glimpse of our application.</a:t>
            </a:r>
          </a:p>
          <a:p>
            <a:pPr algn="ctr"/>
            <a:endParaRPr lang="en-IN" sz="3600" b="1" dirty="0">
              <a:solidFill>
                <a:srgbClr val="FF6600"/>
              </a:solidFill>
              <a:latin typeface="Cambria" panose="02040503050406030204" pitchFamily="18" charset="0"/>
              <a:ea typeface="Cambria" panose="02040503050406030204" pitchFamily="18" charset="0"/>
            </a:endParaRPr>
          </a:p>
        </p:txBody>
      </p:sp>
      <p:sp>
        <p:nvSpPr>
          <p:cNvPr id="5" name="Rectangle 4">
            <a:extLst>
              <a:ext uri="{FF2B5EF4-FFF2-40B4-BE49-F238E27FC236}">
                <a16:creationId xmlns:a16="http://schemas.microsoft.com/office/drawing/2014/main" id="{7C6DB6FF-F908-4CD5-8BB1-D33049E5665B}"/>
              </a:ext>
            </a:extLst>
          </p:cNvPr>
          <p:cNvSpPr/>
          <p:nvPr/>
        </p:nvSpPr>
        <p:spPr>
          <a:xfrm>
            <a:off x="2410264" y="2214291"/>
            <a:ext cx="3685736" cy="56271"/>
          </a:xfrm>
          <a:prstGeom prst="rect">
            <a:avLst/>
          </a:prstGeom>
          <a:solidFill>
            <a:srgbClr val="F35A15"/>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F3E86B9C-CD74-4DB1-BB6D-B539246ACEE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Effect>
                      <a14:colorTemperature colorTemp="11200"/>
                    </a14:imgEffect>
                  </a14:imgLayer>
                </a14:imgProps>
              </a:ext>
              <a:ext uri="{28A0092B-C50C-407E-A947-70E740481C1C}">
                <a14:useLocalDpi xmlns:a14="http://schemas.microsoft.com/office/drawing/2010/main" val="0"/>
              </a:ext>
            </a:extLst>
          </a:blip>
          <a:stretch>
            <a:fillRect/>
          </a:stretch>
        </p:blipFill>
        <p:spPr>
          <a:xfrm>
            <a:off x="6957058" y="345629"/>
            <a:ext cx="3689477" cy="6122813"/>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8" name="Picture 7">
            <a:extLst>
              <a:ext uri="{FF2B5EF4-FFF2-40B4-BE49-F238E27FC236}">
                <a16:creationId xmlns:a16="http://schemas.microsoft.com/office/drawing/2014/main" id="{3C91F4E0-5B1F-46EB-8247-15B629EEBBF1}"/>
              </a:ext>
            </a:extLst>
          </p:cNvPr>
          <p:cNvPicPr>
            <a:picLocks noChangeAspect="1"/>
          </p:cNvPicPr>
          <p:nvPr/>
        </p:nvPicPr>
        <p:blipFill>
          <a:blip r:embed="rId4">
            <a:clrChange>
              <a:clrFrom>
                <a:srgbClr val="353535"/>
              </a:clrFrom>
              <a:clrTo>
                <a:srgbClr val="353535">
                  <a:alpha val="0"/>
                </a:srgbClr>
              </a:clrTo>
            </a:clrChange>
            <a:extLst>
              <a:ext uri="{28A0092B-C50C-407E-A947-70E740481C1C}">
                <a14:useLocalDpi xmlns:a14="http://schemas.microsoft.com/office/drawing/2010/main" val="0"/>
              </a:ext>
            </a:extLst>
          </a:blip>
          <a:stretch>
            <a:fillRect/>
          </a:stretch>
        </p:blipFill>
        <p:spPr>
          <a:xfrm>
            <a:off x="152079" y="373338"/>
            <a:ext cx="2384474" cy="1707465"/>
          </a:xfrm>
          <a:prstGeom prst="rect">
            <a:avLst/>
          </a:prstGeom>
        </p:spPr>
      </p:pic>
      <p:pic>
        <p:nvPicPr>
          <p:cNvPr id="10" name="Picture 9">
            <a:extLst>
              <a:ext uri="{FF2B5EF4-FFF2-40B4-BE49-F238E27FC236}">
                <a16:creationId xmlns:a16="http://schemas.microsoft.com/office/drawing/2014/main" id="{CA13EBD0-29BA-4B1D-BEE4-882E8CEFF1A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9214" y="3889376"/>
            <a:ext cx="4018210" cy="2968624"/>
          </a:xfrm>
          <a:prstGeom prst="rect">
            <a:avLst/>
          </a:prstGeom>
        </p:spPr>
      </p:pic>
    </p:spTree>
    <p:extLst>
      <p:ext uri="{BB962C8B-B14F-4D97-AF65-F5344CB8AC3E}">
        <p14:creationId xmlns:p14="http://schemas.microsoft.com/office/powerpoint/2010/main" val="3483859563"/>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89C2D113-0070-4E54-9EE1-09872E596AD7}"/>
              </a:ext>
            </a:extLst>
          </p:cNvPr>
          <p:cNvSpPr/>
          <p:nvPr/>
        </p:nvSpPr>
        <p:spPr>
          <a:xfrm>
            <a:off x="450759" y="872371"/>
            <a:ext cx="4185633" cy="4156656"/>
          </a:xfrm>
          <a:prstGeom prst="roundRect">
            <a:avLst/>
          </a:prstGeom>
          <a:gradFill>
            <a:gsLst>
              <a:gs pos="100000">
                <a:srgbClr val="370B00"/>
              </a:gs>
              <a:gs pos="22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FF6600"/>
                </a:solidFill>
                <a:latin typeface="Cambria" panose="02040503050406030204" pitchFamily="18" charset="0"/>
                <a:ea typeface="Cambria" panose="02040503050406030204" pitchFamily="18" charset="0"/>
              </a:rPr>
              <a:t>LOGIN SCREEN</a:t>
            </a:r>
          </a:p>
          <a:p>
            <a:pPr algn="ctr"/>
            <a:endParaRPr lang="en-US" b="1" dirty="0">
              <a:solidFill>
                <a:schemeClr val="bg1"/>
              </a:solidFill>
              <a:latin typeface="Cambria" panose="02040503050406030204" pitchFamily="18" charset="0"/>
              <a:ea typeface="Cambria" panose="02040503050406030204" pitchFamily="18" charset="0"/>
            </a:endParaRPr>
          </a:p>
          <a:p>
            <a:pPr algn="ctr"/>
            <a:endParaRPr lang="en-US" b="1" dirty="0">
              <a:solidFill>
                <a:schemeClr val="bg1"/>
              </a:solidFill>
              <a:latin typeface="Cambria" panose="02040503050406030204" pitchFamily="18" charset="0"/>
              <a:ea typeface="Cambria" panose="02040503050406030204" pitchFamily="18" charset="0"/>
            </a:endParaRPr>
          </a:p>
          <a:p>
            <a:pPr algn="ctr"/>
            <a:endParaRPr lang="en-US" b="1" dirty="0">
              <a:solidFill>
                <a:schemeClr val="bg1"/>
              </a:solidFill>
              <a:latin typeface="Cambria" panose="02040503050406030204" pitchFamily="18" charset="0"/>
              <a:ea typeface="Cambria" panose="02040503050406030204" pitchFamily="18" charset="0"/>
            </a:endParaRPr>
          </a:p>
          <a:p>
            <a:pPr algn="ctr"/>
            <a:endParaRPr lang="en-US" b="1" dirty="0">
              <a:solidFill>
                <a:schemeClr val="bg1"/>
              </a:solidFill>
              <a:latin typeface="Cambria" panose="02040503050406030204" pitchFamily="18" charset="0"/>
              <a:ea typeface="Cambria" panose="02040503050406030204" pitchFamily="18" charset="0"/>
            </a:endParaRPr>
          </a:p>
          <a:p>
            <a:pPr algn="ctr"/>
            <a:r>
              <a:rPr lang="en-US" b="1" dirty="0">
                <a:solidFill>
                  <a:schemeClr val="bg1"/>
                </a:solidFill>
                <a:latin typeface="Cambria" panose="02040503050406030204" pitchFamily="18" charset="0"/>
                <a:ea typeface="Cambria" panose="02040503050406030204" pitchFamily="18" charset="0"/>
              </a:rPr>
              <a:t>This  is the login screen of our Attendance Checkmark application . There are two login options in this app . First option is admin login and second is faculty login.</a:t>
            </a:r>
          </a:p>
          <a:p>
            <a:pPr algn="ctr"/>
            <a:endParaRPr lang="en-IN" b="1" dirty="0">
              <a:solidFill>
                <a:srgbClr val="FF6600"/>
              </a:solidFill>
              <a:latin typeface="Cambria" panose="02040503050406030204" pitchFamily="18" charset="0"/>
              <a:ea typeface="Cambria" panose="02040503050406030204" pitchFamily="18" charset="0"/>
            </a:endParaRPr>
          </a:p>
        </p:txBody>
      </p:sp>
      <p:sp>
        <p:nvSpPr>
          <p:cNvPr id="3" name="Rectangle 2">
            <a:extLst>
              <a:ext uri="{FF2B5EF4-FFF2-40B4-BE49-F238E27FC236}">
                <a16:creationId xmlns:a16="http://schemas.microsoft.com/office/drawing/2014/main" id="{6308FAAC-ED4E-439D-B796-1DA810ACC980}"/>
              </a:ext>
            </a:extLst>
          </p:cNvPr>
          <p:cNvSpPr/>
          <p:nvPr/>
        </p:nvSpPr>
        <p:spPr>
          <a:xfrm>
            <a:off x="676138" y="1951845"/>
            <a:ext cx="3734873" cy="45719"/>
          </a:xfrm>
          <a:prstGeom prst="rect">
            <a:avLst/>
          </a:prstGeom>
          <a:solidFill>
            <a:srgbClr val="F35A15"/>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B2DDC779-B0F1-4F16-8419-F1C637851B11}"/>
              </a:ext>
            </a:extLst>
          </p:cNvPr>
          <p:cNvPicPr>
            <a:picLocks noChangeAspect="1"/>
          </p:cNvPicPr>
          <p:nvPr/>
        </p:nvPicPr>
        <p:blipFill>
          <a:blip r:embed="rId2">
            <a:clrChange>
              <a:clrFrom>
                <a:srgbClr val="2A2833"/>
              </a:clrFrom>
              <a:clrTo>
                <a:srgbClr val="2A2833">
                  <a:alpha val="0"/>
                </a:srgbClr>
              </a:clrTo>
            </a:clrChange>
            <a:extLst>
              <a:ext uri="{28A0092B-C50C-407E-A947-70E740481C1C}">
                <a14:useLocalDpi xmlns:a14="http://schemas.microsoft.com/office/drawing/2010/main" val="0"/>
              </a:ext>
            </a:extLst>
          </a:blip>
          <a:stretch>
            <a:fillRect/>
          </a:stretch>
        </p:blipFill>
        <p:spPr>
          <a:xfrm>
            <a:off x="1883978" y="5153813"/>
            <a:ext cx="3032529" cy="1390945"/>
          </a:xfrm>
          <a:prstGeom prst="rect">
            <a:avLst/>
          </a:prstGeom>
        </p:spPr>
      </p:pic>
      <p:pic>
        <p:nvPicPr>
          <p:cNvPr id="8" name="Picture 7">
            <a:extLst>
              <a:ext uri="{FF2B5EF4-FFF2-40B4-BE49-F238E27FC236}">
                <a16:creationId xmlns:a16="http://schemas.microsoft.com/office/drawing/2014/main" id="{256C12D9-3F56-45E9-B406-3C59E4A26C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3084" y="529945"/>
            <a:ext cx="3441759" cy="5742692"/>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10" name="Picture 9">
            <a:extLst>
              <a:ext uri="{FF2B5EF4-FFF2-40B4-BE49-F238E27FC236}">
                <a16:creationId xmlns:a16="http://schemas.microsoft.com/office/drawing/2014/main" id="{752F9FFB-6C93-4ABB-89BC-AF57833790A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91554" y="557654"/>
            <a:ext cx="3451370" cy="5742692"/>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Tree>
    <p:extLst>
      <p:ext uri="{BB962C8B-B14F-4D97-AF65-F5344CB8AC3E}">
        <p14:creationId xmlns:p14="http://schemas.microsoft.com/office/powerpoint/2010/main" val="853220209"/>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54536624-DD57-415D-889C-2623B213EDD9}"/>
              </a:ext>
            </a:extLst>
          </p:cNvPr>
          <p:cNvSpPr/>
          <p:nvPr/>
        </p:nvSpPr>
        <p:spPr>
          <a:xfrm>
            <a:off x="440284" y="1059286"/>
            <a:ext cx="11311432" cy="399245"/>
          </a:xfrm>
          <a:prstGeom prst="roundRect">
            <a:avLst/>
          </a:prstGeom>
          <a:gradFill>
            <a:gsLst>
              <a:gs pos="100000">
                <a:srgbClr val="370B00"/>
              </a:gs>
              <a:gs pos="22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FF6600"/>
                </a:solidFill>
                <a:latin typeface="Cambria" panose="02040503050406030204" pitchFamily="18" charset="0"/>
                <a:ea typeface="Cambria" panose="02040503050406030204" pitchFamily="18" charset="0"/>
              </a:rPr>
              <a:t>NEXT MODULE (Menu Screen) :</a:t>
            </a:r>
          </a:p>
          <a:p>
            <a:pPr algn="ctr"/>
            <a:endParaRPr lang="en-US" sz="800" b="1" dirty="0">
              <a:solidFill>
                <a:srgbClr val="FF6600"/>
              </a:solidFill>
              <a:latin typeface="Cambria" panose="02040503050406030204" pitchFamily="18" charset="0"/>
              <a:ea typeface="Cambria" panose="02040503050406030204" pitchFamily="18" charset="0"/>
            </a:endParaRPr>
          </a:p>
          <a:p>
            <a:pPr algn="ctr"/>
            <a:r>
              <a:rPr lang="en-US" b="1" dirty="0">
                <a:solidFill>
                  <a:schemeClr val="bg1"/>
                </a:solidFill>
                <a:latin typeface="Cambria" panose="02040503050406030204" pitchFamily="18" charset="0"/>
                <a:ea typeface="Cambria" panose="02040503050406030204" pitchFamily="18" charset="0"/>
              </a:rPr>
              <a:t>This module contains the options of adding a student(new registration) , adding a faculty , viewing a student and taking attendance per student.</a:t>
            </a:r>
          </a:p>
          <a:p>
            <a:pPr algn="ctr"/>
            <a:endParaRPr lang="en-US" sz="3600" b="1" dirty="0">
              <a:solidFill>
                <a:srgbClr val="FF6600"/>
              </a:solidFill>
              <a:latin typeface="Cambria" panose="02040503050406030204" pitchFamily="18" charset="0"/>
              <a:ea typeface="Cambria" panose="02040503050406030204" pitchFamily="18" charset="0"/>
            </a:endParaRPr>
          </a:p>
          <a:p>
            <a:pPr algn="ctr"/>
            <a:endParaRPr lang="en-US" sz="3600" b="1" dirty="0">
              <a:solidFill>
                <a:srgbClr val="FF6600"/>
              </a:solidFill>
              <a:latin typeface="Cambria" panose="02040503050406030204" pitchFamily="18" charset="0"/>
              <a:ea typeface="Cambria" panose="02040503050406030204" pitchFamily="18" charset="0"/>
            </a:endParaRPr>
          </a:p>
        </p:txBody>
      </p:sp>
      <p:sp>
        <p:nvSpPr>
          <p:cNvPr id="3" name="Rectangle 2">
            <a:extLst>
              <a:ext uri="{FF2B5EF4-FFF2-40B4-BE49-F238E27FC236}">
                <a16:creationId xmlns:a16="http://schemas.microsoft.com/office/drawing/2014/main" id="{0197F084-6EAB-47F0-9013-0C41ADA5AD60}"/>
              </a:ext>
            </a:extLst>
          </p:cNvPr>
          <p:cNvSpPr/>
          <p:nvPr/>
        </p:nvSpPr>
        <p:spPr>
          <a:xfrm>
            <a:off x="3657600" y="611423"/>
            <a:ext cx="4687910" cy="45719"/>
          </a:xfrm>
          <a:prstGeom prst="rect">
            <a:avLst/>
          </a:prstGeom>
          <a:solidFill>
            <a:srgbClr val="FF66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391621A6-1F27-4377-8E14-FEB88488E0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5853" y="1458531"/>
            <a:ext cx="3441759" cy="5324784"/>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10" name="Picture 9">
            <a:extLst>
              <a:ext uri="{FF2B5EF4-FFF2-40B4-BE49-F238E27FC236}">
                <a16:creationId xmlns:a16="http://schemas.microsoft.com/office/drawing/2014/main" id="{245131F0-3C07-46A9-9EE2-6E0450344E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39988" y="1458531"/>
            <a:ext cx="3451370" cy="5324784"/>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12" name="Picture 11">
            <a:extLst>
              <a:ext uri="{FF2B5EF4-FFF2-40B4-BE49-F238E27FC236}">
                <a16:creationId xmlns:a16="http://schemas.microsoft.com/office/drawing/2014/main" id="{3CF74C00-1510-4FD4-B79A-E39F10C170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05148" y="1458531"/>
            <a:ext cx="3446568" cy="5324785"/>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Tree>
    <p:extLst>
      <p:ext uri="{BB962C8B-B14F-4D97-AF65-F5344CB8AC3E}">
        <p14:creationId xmlns:p14="http://schemas.microsoft.com/office/powerpoint/2010/main" val="155057362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8DA4E546-A82B-4B1A-8639-239ACE4B6F0C}"/>
              </a:ext>
            </a:extLst>
          </p:cNvPr>
          <p:cNvSpPr/>
          <p:nvPr/>
        </p:nvSpPr>
        <p:spPr>
          <a:xfrm>
            <a:off x="502276" y="1313645"/>
            <a:ext cx="10998558" cy="45719"/>
          </a:xfrm>
          <a:prstGeom prst="roundRect">
            <a:avLst/>
          </a:prstGeom>
          <a:gradFill>
            <a:gsLst>
              <a:gs pos="100000">
                <a:srgbClr val="370B00"/>
              </a:gs>
              <a:gs pos="22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FF6600"/>
                </a:solidFill>
                <a:latin typeface="Cambria" panose="02040503050406030204" pitchFamily="18" charset="0"/>
                <a:ea typeface="Cambria" panose="02040503050406030204" pitchFamily="18" charset="0"/>
              </a:rPr>
              <a:t>LAST MODULE (Attendance Portal) :</a:t>
            </a:r>
          </a:p>
          <a:p>
            <a:pPr algn="ctr"/>
            <a:r>
              <a:rPr lang="en-US" b="1" dirty="0">
                <a:latin typeface="Cambria" panose="02040503050406030204" pitchFamily="18" charset="0"/>
                <a:ea typeface="Cambria" panose="02040503050406030204" pitchFamily="18" charset="0"/>
              </a:rPr>
              <a:t>   </a:t>
            </a:r>
          </a:p>
          <a:p>
            <a:pPr algn="ctr"/>
            <a:r>
              <a:rPr lang="en-US" b="1" dirty="0">
                <a:latin typeface="Cambria" panose="02040503050406030204" pitchFamily="18" charset="0"/>
                <a:ea typeface="Cambria" panose="02040503050406030204" pitchFamily="18" charset="0"/>
              </a:rPr>
              <a:t>This module is about attendance per student . First of all Semester can be selected then according to that attendance of each added student can be marked.</a:t>
            </a:r>
          </a:p>
          <a:p>
            <a:pPr algn="ctr"/>
            <a:endParaRPr lang="en-US" sz="3600" b="1" dirty="0">
              <a:latin typeface="Cambria" panose="02040503050406030204" pitchFamily="18" charset="0"/>
              <a:ea typeface="Cambria" panose="02040503050406030204" pitchFamily="18" charset="0"/>
            </a:endParaRPr>
          </a:p>
          <a:p>
            <a:pPr algn="ctr"/>
            <a:endParaRPr lang="en-IN" sz="3600" b="1" dirty="0">
              <a:latin typeface="Cambria" panose="02040503050406030204" pitchFamily="18" charset="0"/>
              <a:ea typeface="Cambria" panose="02040503050406030204" pitchFamily="18" charset="0"/>
            </a:endParaRPr>
          </a:p>
        </p:txBody>
      </p:sp>
      <p:sp>
        <p:nvSpPr>
          <p:cNvPr id="3" name="Rectangle 2">
            <a:extLst>
              <a:ext uri="{FF2B5EF4-FFF2-40B4-BE49-F238E27FC236}">
                <a16:creationId xmlns:a16="http://schemas.microsoft.com/office/drawing/2014/main" id="{19F406BC-E965-4407-9E4F-CF2A90C05929}"/>
              </a:ext>
            </a:extLst>
          </p:cNvPr>
          <p:cNvSpPr/>
          <p:nvPr/>
        </p:nvSpPr>
        <p:spPr>
          <a:xfrm>
            <a:off x="2292439" y="721217"/>
            <a:ext cx="7096260" cy="45719"/>
          </a:xfrm>
          <a:prstGeom prst="rect">
            <a:avLst/>
          </a:prstGeom>
          <a:solidFill>
            <a:srgbClr val="FF66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D50B567E-D4FB-4610-B4C5-A40006B56648}"/>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tretch>
            <a:fillRect/>
          </a:stretch>
        </p:blipFill>
        <p:spPr>
          <a:xfrm>
            <a:off x="782053" y="1609859"/>
            <a:ext cx="3461077" cy="5048518"/>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8" name="Picture 7">
            <a:extLst>
              <a:ext uri="{FF2B5EF4-FFF2-40B4-BE49-F238E27FC236}">
                <a16:creationId xmlns:a16="http://schemas.microsoft.com/office/drawing/2014/main" id="{106A6AD5-A79F-479D-8DAC-0EB55986E4A3}"/>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25000"/>
                    </a14:imgEffect>
                  </a14:imgLayer>
                </a14:imgProps>
              </a:ext>
              <a:ext uri="{28A0092B-C50C-407E-A947-70E740481C1C}">
                <a14:useLocalDpi xmlns:a14="http://schemas.microsoft.com/office/drawing/2010/main" val="0"/>
              </a:ext>
            </a:extLst>
          </a:blip>
          <a:stretch>
            <a:fillRect/>
          </a:stretch>
        </p:blipFill>
        <p:spPr>
          <a:xfrm>
            <a:off x="4508713" y="1609858"/>
            <a:ext cx="3440159" cy="5048519"/>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pic>
        <p:nvPicPr>
          <p:cNvPr id="12" name="Picture 11">
            <a:extLst>
              <a:ext uri="{FF2B5EF4-FFF2-40B4-BE49-F238E27FC236}">
                <a16:creationId xmlns:a16="http://schemas.microsoft.com/office/drawing/2014/main" id="{7B6DA21A-72BD-4E33-A9EA-B2DC37C0113D}"/>
              </a:ext>
            </a:extLst>
          </p:cNvPr>
          <p:cNvPicPr>
            <a:picLocks noChangeAspect="1"/>
          </p:cNvPicPr>
          <p:nvPr/>
        </p:nvPicPr>
        <p:blipFill>
          <a:blip r:embed="rId6">
            <a:extLst>
              <a:ext uri="{BEBA8EAE-BF5A-486C-A8C5-ECC9F3942E4B}">
                <a14:imgProps xmlns:a14="http://schemas.microsoft.com/office/drawing/2010/main">
                  <a14:imgLayer r:embed="rId7">
                    <a14:imgEffect>
                      <a14:sharpenSoften amount="25000"/>
                    </a14:imgEffect>
                  </a14:imgLayer>
                </a14:imgProps>
              </a:ext>
              <a:ext uri="{28A0092B-C50C-407E-A947-70E740481C1C}">
                <a14:useLocalDpi xmlns:a14="http://schemas.microsoft.com/office/drawing/2010/main" val="0"/>
              </a:ext>
            </a:extLst>
          </a:blip>
          <a:stretch>
            <a:fillRect/>
          </a:stretch>
        </p:blipFill>
        <p:spPr>
          <a:xfrm>
            <a:off x="8214455" y="1609858"/>
            <a:ext cx="3440169" cy="5048519"/>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Tree>
    <p:extLst>
      <p:ext uri="{BB962C8B-B14F-4D97-AF65-F5344CB8AC3E}">
        <p14:creationId xmlns:p14="http://schemas.microsoft.com/office/powerpoint/2010/main" val="2972070916"/>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519645-87D6-42C2-8199-070004488AA5}"/>
              </a:ext>
            </a:extLst>
          </p:cNvPr>
          <p:cNvSpPr/>
          <p:nvPr/>
        </p:nvSpPr>
        <p:spPr>
          <a:xfrm>
            <a:off x="637735" y="412123"/>
            <a:ext cx="10916529" cy="3016877"/>
          </a:xfrm>
          <a:prstGeom prst="rect">
            <a:avLst/>
          </a:prstGeom>
          <a:gradFill>
            <a:gsLst>
              <a:gs pos="100000">
                <a:srgbClr val="370B00"/>
              </a:gs>
              <a:gs pos="22000">
                <a:schemeClr val="tx1"/>
              </a:gs>
            </a:gsLst>
            <a:lin ang="5400000" scaled="1"/>
          </a:gra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FF6600"/>
                </a:solidFill>
                <a:latin typeface="Cambria" panose="02040503050406030204" pitchFamily="18" charset="0"/>
                <a:ea typeface="Cambria" panose="02040503050406030204" pitchFamily="18" charset="0"/>
              </a:rPr>
              <a:t>CONCLUSION :</a:t>
            </a:r>
          </a:p>
          <a:p>
            <a:pPr algn="ctr"/>
            <a:endParaRPr lang="en-US" sz="3600" b="1" dirty="0">
              <a:solidFill>
                <a:srgbClr val="FF6600"/>
              </a:solidFill>
              <a:latin typeface="Cambria" panose="02040503050406030204" pitchFamily="18" charset="0"/>
              <a:ea typeface="Cambria" panose="02040503050406030204" pitchFamily="18" charset="0"/>
            </a:endParaRPr>
          </a:p>
          <a:p>
            <a:pPr algn="ctr"/>
            <a:r>
              <a:rPr lang="en-US" b="1" dirty="0">
                <a:solidFill>
                  <a:schemeClr val="bg1"/>
                </a:solidFill>
                <a:latin typeface="Cambria" panose="02040503050406030204" pitchFamily="18" charset="0"/>
                <a:ea typeface="Cambria" panose="02040503050406030204" pitchFamily="18" charset="0"/>
              </a:rPr>
              <a:t>In a nutshell, this application will save  time, reduce the amount of work the administration to do and will replace stationary material with digital systems. This app will be a reliable , secure and fast system for managing such  attendance databases.  </a:t>
            </a:r>
            <a:endParaRPr lang="en-US" sz="3600" b="1" dirty="0">
              <a:solidFill>
                <a:srgbClr val="FF6600"/>
              </a:solidFill>
              <a:latin typeface="Cambria" panose="02040503050406030204" pitchFamily="18" charset="0"/>
              <a:ea typeface="Cambria" panose="02040503050406030204" pitchFamily="18" charset="0"/>
            </a:endParaRPr>
          </a:p>
          <a:p>
            <a:pPr algn="ctr"/>
            <a:endParaRPr lang="en-IN" sz="3600" b="1" dirty="0">
              <a:solidFill>
                <a:srgbClr val="FF6600"/>
              </a:solidFill>
              <a:latin typeface="Cambria" panose="02040503050406030204" pitchFamily="18" charset="0"/>
              <a:ea typeface="Cambria" panose="02040503050406030204" pitchFamily="18" charset="0"/>
            </a:endParaRPr>
          </a:p>
        </p:txBody>
      </p:sp>
      <p:sp>
        <p:nvSpPr>
          <p:cNvPr id="3" name="Rectangle 2">
            <a:extLst>
              <a:ext uri="{FF2B5EF4-FFF2-40B4-BE49-F238E27FC236}">
                <a16:creationId xmlns:a16="http://schemas.microsoft.com/office/drawing/2014/main" id="{53581C2A-52E3-4029-B23F-C4376DA4BE61}"/>
              </a:ext>
            </a:extLst>
          </p:cNvPr>
          <p:cNvSpPr/>
          <p:nvPr/>
        </p:nvSpPr>
        <p:spPr>
          <a:xfrm>
            <a:off x="4344571" y="1322363"/>
            <a:ext cx="3502855" cy="56271"/>
          </a:xfrm>
          <a:prstGeom prst="rect">
            <a:avLst/>
          </a:prstGeom>
          <a:solidFill>
            <a:srgbClr val="F35A15"/>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E088C8BA-DC95-4BD8-ACF9-C016A26FB01B}"/>
              </a:ext>
            </a:extLst>
          </p:cNvPr>
          <p:cNvPicPr>
            <a:picLocks noChangeAspect="1"/>
          </p:cNvPicPr>
          <p:nvPr/>
        </p:nvPicPr>
        <p:blipFill>
          <a:blip r:embed="rId2">
            <a:clrChange>
              <a:clrFrom>
                <a:srgbClr val="000000"/>
              </a:clrFrom>
              <a:clrTo>
                <a:srgbClr val="000000">
                  <a:alpha val="0"/>
                </a:srgbClr>
              </a:clrTo>
            </a:clrChange>
            <a:extLst>
              <a:ext uri="{28A0092B-C50C-407E-A947-70E740481C1C}">
                <a14:useLocalDpi xmlns:a14="http://schemas.microsoft.com/office/drawing/2010/main" val="0"/>
              </a:ext>
            </a:extLst>
          </a:blip>
          <a:stretch>
            <a:fillRect/>
          </a:stretch>
        </p:blipFill>
        <p:spPr>
          <a:xfrm>
            <a:off x="239151" y="3680881"/>
            <a:ext cx="5472332" cy="2874663"/>
          </a:xfrm>
          <a:prstGeom prst="rect">
            <a:avLst/>
          </a:prstGeom>
        </p:spPr>
      </p:pic>
      <p:sp>
        <p:nvSpPr>
          <p:cNvPr id="6" name="Rectangle: Rounded Corners 5">
            <a:extLst>
              <a:ext uri="{FF2B5EF4-FFF2-40B4-BE49-F238E27FC236}">
                <a16:creationId xmlns:a16="http://schemas.microsoft.com/office/drawing/2014/main" id="{9AAE7936-AD45-4B9F-8817-EB9B89AB4B0C}"/>
              </a:ext>
            </a:extLst>
          </p:cNvPr>
          <p:cNvSpPr/>
          <p:nvPr/>
        </p:nvSpPr>
        <p:spPr>
          <a:xfrm>
            <a:off x="5317588" y="3674542"/>
            <a:ext cx="6041488" cy="2771335"/>
          </a:xfrm>
          <a:prstGeom prst="roundRect">
            <a:avLst/>
          </a:prstGeom>
          <a:gradFill>
            <a:gsLst>
              <a:gs pos="100000">
                <a:srgbClr val="370B00"/>
              </a:gs>
              <a:gs pos="22000">
                <a:schemeClr val="tx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atin typeface="Cambria" panose="02040503050406030204" pitchFamily="18" charset="0"/>
                <a:ea typeface="Cambria" panose="02040503050406030204" pitchFamily="18" charset="0"/>
              </a:rPr>
              <a:t>UNDER GUIDANCE OF MANI GAUTAM SIR</a:t>
            </a:r>
          </a:p>
          <a:p>
            <a:pPr algn="ctr"/>
            <a:endParaRPr lang="en-US" sz="2000" b="1" dirty="0">
              <a:latin typeface="Cambria" panose="02040503050406030204" pitchFamily="18" charset="0"/>
              <a:ea typeface="Cambria" panose="02040503050406030204" pitchFamily="18" charset="0"/>
            </a:endParaRPr>
          </a:p>
          <a:p>
            <a:pPr algn="ctr"/>
            <a:r>
              <a:rPr lang="en-US" sz="2000" b="1" dirty="0">
                <a:latin typeface="Cambria" panose="02040503050406030204" pitchFamily="18" charset="0"/>
                <a:ea typeface="Cambria" panose="02040503050406030204" pitchFamily="18" charset="0"/>
              </a:rPr>
              <a:t>Delivered by :</a:t>
            </a:r>
          </a:p>
          <a:p>
            <a:pPr algn="ctr">
              <a:lnSpc>
                <a:spcPct val="150000"/>
              </a:lnSpc>
            </a:pPr>
            <a:r>
              <a:rPr lang="en-US" sz="2000" b="1" dirty="0">
                <a:solidFill>
                  <a:srgbClr val="F35A15"/>
                </a:solidFill>
                <a:latin typeface="Cambria" panose="02040503050406030204" pitchFamily="18" charset="0"/>
                <a:ea typeface="Cambria" panose="02040503050406030204" pitchFamily="18" charset="0"/>
              </a:rPr>
              <a:t>Mouli Datta </a:t>
            </a:r>
          </a:p>
          <a:p>
            <a:pPr algn="ctr">
              <a:lnSpc>
                <a:spcPct val="150000"/>
              </a:lnSpc>
            </a:pPr>
            <a:r>
              <a:rPr lang="en-US" sz="2000" b="1" dirty="0">
                <a:solidFill>
                  <a:srgbClr val="F35A15"/>
                </a:solidFill>
                <a:latin typeface="Cambria" panose="02040503050406030204" pitchFamily="18" charset="0"/>
                <a:ea typeface="Cambria" panose="02040503050406030204" pitchFamily="18" charset="0"/>
              </a:rPr>
              <a:t>Aishwarya Soni</a:t>
            </a:r>
          </a:p>
          <a:p>
            <a:pPr algn="ctr">
              <a:lnSpc>
                <a:spcPct val="150000"/>
              </a:lnSpc>
            </a:pPr>
            <a:r>
              <a:rPr lang="en-US" sz="2000" b="1" dirty="0">
                <a:solidFill>
                  <a:srgbClr val="F35A15"/>
                </a:solidFill>
                <a:latin typeface="Cambria" panose="02040503050406030204" pitchFamily="18" charset="0"/>
                <a:ea typeface="Cambria" panose="02040503050406030204" pitchFamily="18" charset="0"/>
              </a:rPr>
              <a:t>Bhawna Kumari</a:t>
            </a:r>
          </a:p>
          <a:p>
            <a:pPr algn="ctr">
              <a:lnSpc>
                <a:spcPct val="150000"/>
              </a:lnSpc>
            </a:pPr>
            <a:r>
              <a:rPr lang="en-US" sz="2000" b="1" dirty="0">
                <a:solidFill>
                  <a:srgbClr val="F35A15"/>
                </a:solidFill>
                <a:latin typeface="Cambria" panose="02040503050406030204" pitchFamily="18" charset="0"/>
                <a:ea typeface="Cambria" panose="02040503050406030204" pitchFamily="18" charset="0"/>
              </a:rPr>
              <a:t> Arti Verma</a:t>
            </a:r>
            <a:endParaRPr lang="en-IN" sz="2000" b="1" dirty="0">
              <a:solidFill>
                <a:srgbClr val="F35A15"/>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433114565"/>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687</TotalTime>
  <Words>471</Words>
  <Application>Microsoft Office PowerPoint</Application>
  <PresentationFormat>Widescreen</PresentationFormat>
  <Paragraphs>93</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Algerian</vt:lpstr>
      <vt:lpstr>Arial</vt:lpstr>
      <vt:lpstr>Book Antiqua</vt:lpstr>
      <vt:lpstr>Bookman Old Style</vt:lpstr>
      <vt:lpstr>Calibri</vt:lpstr>
      <vt:lpstr>Cambria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MOULI DATTA</dc:creator>
  <cp:lastModifiedBy>MOULI DATTA</cp:lastModifiedBy>
  <cp:revision>43</cp:revision>
  <dcterms:created xsi:type="dcterms:W3CDTF">2021-08-07T16:55:10Z</dcterms:created>
  <dcterms:modified xsi:type="dcterms:W3CDTF">2021-08-11T02:56:42Z</dcterms:modified>
</cp:coreProperties>
</file>

<file path=docProps/thumbnail.jpeg>
</file>